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8" r:id="rId3"/>
    <p:sldId id="257" r:id="rId4"/>
    <p:sldId id="259" r:id="rId5"/>
    <p:sldId id="260" r:id="rId6"/>
    <p:sldId id="301" r:id="rId7"/>
    <p:sldId id="261" r:id="rId8"/>
    <p:sldId id="284" r:id="rId9"/>
    <p:sldId id="285" r:id="rId10"/>
    <p:sldId id="270" r:id="rId11"/>
    <p:sldId id="299" r:id="rId12"/>
    <p:sldId id="286" r:id="rId13"/>
    <p:sldId id="262" r:id="rId14"/>
    <p:sldId id="265" r:id="rId15"/>
    <p:sldId id="303" r:id="rId16"/>
    <p:sldId id="304" r:id="rId17"/>
    <p:sldId id="288" r:id="rId18"/>
    <p:sldId id="305" r:id="rId19"/>
    <p:sldId id="306" r:id="rId20"/>
    <p:sldId id="289" r:id="rId21"/>
    <p:sldId id="290" r:id="rId22"/>
    <p:sldId id="307" r:id="rId23"/>
    <p:sldId id="308" r:id="rId24"/>
    <p:sldId id="291" r:id="rId25"/>
    <p:sldId id="309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302" r:id="rId34"/>
    <p:sldId id="300" r:id="rId35"/>
    <p:sldId id="278" r:id="rId36"/>
    <p:sldId id="266" r:id="rId37"/>
    <p:sldId id="267" r:id="rId38"/>
    <p:sldId id="268" r:id="rId39"/>
    <p:sldId id="269" r:id="rId40"/>
    <p:sldId id="271" r:id="rId41"/>
    <p:sldId id="272" r:id="rId42"/>
    <p:sldId id="273" r:id="rId43"/>
    <p:sldId id="274" r:id="rId44"/>
    <p:sldId id="275" r:id="rId45"/>
    <p:sldId id="276" r:id="rId46"/>
    <p:sldId id="277" r:id="rId47"/>
    <p:sldId id="279" r:id="rId48"/>
    <p:sldId id="280" r:id="rId49"/>
    <p:sldId id="281" r:id="rId50"/>
    <p:sldId id="282" r:id="rId51"/>
    <p:sldId id="283" r:id="rId5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Montserrat" panose="020B0604020202020204" charset="0"/>
      <p:regular r:id="rId58"/>
      <p:bold r:id="rId59"/>
      <p:italic r:id="rId60"/>
      <p:boldItalic r:id="rId61"/>
    </p:embeddedFont>
    <p:embeddedFont>
      <p:font typeface="Quantico" panose="020B0604020202020204" charset="0"/>
      <p:regular r:id="rId62"/>
      <p:bold r:id="rId63"/>
      <p:italic r:id="rId64"/>
      <p:boldItalic r:id="rId65"/>
    </p:embeddedFont>
    <p:embeddedFont>
      <p:font typeface="Titillium Web" panose="020B0604020202020204" charset="0"/>
      <p:regular r:id="rId66"/>
      <p:bold r:id="rId67"/>
      <p:italic r:id="rId68"/>
      <p:boldItalic r:id="rId69"/>
    </p:embeddedFont>
    <p:embeddedFont>
      <p:font typeface="Titillium Web Light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160AF4-3A75-4FA3-8532-D0B9F7CE0918}">
  <a:tblStyle styleId="{52160AF4-3A75-4FA3-8532-D0B9F7CE091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818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38742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5682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860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2963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1278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27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463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0150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6535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7717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887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517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445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9173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4072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6636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0347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962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42102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08872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2700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2829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0150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15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5080"/>
                </a:srgbClr>
              </a:gs>
              <a:gs pos="100000">
                <a:srgbClr val="C7E6D9"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3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" name="Google Shape;21;p3"/>
          <p:cNvCxnSpPr>
            <a:stCxn id="2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4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5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6" name="Google Shape;26;p4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" name="Google Shape;27;p4"/>
          <p:cNvCxnSpPr>
            <a:stCxn id="26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med" len="med"/>
            <a:tailEnd type="none" w="med" len="med"/>
          </a:ln>
        </p:spPr>
      </p:cxn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 rtl="0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" name="Google Shape;34;p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5" name="Google Shape;35;p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4" name="Google Shape;54;p7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6" name="Google Shape;56;p7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  <a:alpha val="15080"/>
                </a:srgbClr>
              </a:gs>
              <a:gs pos="100000">
                <a:srgbClr val="000000">
                  <a:alpha val="30980"/>
                  <a:alpha val="150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-736601" y="364190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420012" y="-2179980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549"/>
                </a:srgbClr>
              </a:gs>
              <a:gs pos="100000">
                <a:srgbClr val="000000">
                  <a:alpha val="30980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4" name="Google Shape;74;p10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15080"/>
                </a:schemeClr>
              </a:gs>
              <a:gs pos="100000">
                <a:schemeClr val="accent3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10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15080"/>
                </a:schemeClr>
              </a:gs>
              <a:gs pos="100000">
                <a:schemeClr val="accent1">
                  <a:alpha val="1508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5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lvl="1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lvl="2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lvl="3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lvl="4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lvl="5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lvl="6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lvl="7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lvl="8" algn="r">
              <a:buNone/>
              <a:defRPr sz="1200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r.wikipedia.org/wiki/GitHub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fr.wikipedia.org/wiki/GitHub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quantico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Titillium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hyperlink" Target="https://fr.wikipedia.org/wiki/GitHub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.png"/><Relationship Id="rId5" Type="http://schemas.openxmlformats.org/officeDocument/2006/relationships/hyperlink" Target="https://creativecommons.org/licenses/by-sa/3.0/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commons.wikimedia.org/wiki/File:Git_icon.svg" TargetMode="External"/><Relationship Id="rId9" Type="http://schemas.openxmlformats.org/officeDocument/2006/relationships/hyperlink" Target="https://de.wikipedia.org/wiki/Datei:GitLab_Logo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Universo </a:t>
            </a:r>
            <a:r>
              <a:rPr lang="pt-BR" dirty="0" err="1"/>
              <a:t>Git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68725D1-6ACB-4BD6-B2CB-5864F4EC983F}"/>
              </a:ext>
            </a:extLst>
          </p:cNvPr>
          <p:cNvSpPr txBox="1"/>
          <p:nvPr/>
        </p:nvSpPr>
        <p:spPr>
          <a:xfrm>
            <a:off x="975250" y="4125433"/>
            <a:ext cx="2953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Lincoln </a:t>
            </a:r>
            <a:r>
              <a:rPr lang="pt-BR" dirty="0">
                <a:solidFill>
                  <a:schemeClr val="bg1"/>
                </a:solidFill>
                <a:latin typeface="Quantico" panose="020B0604020202020204" charset="0"/>
              </a:rPr>
              <a:t>Costa</a:t>
            </a:r>
          </a:p>
          <a:p>
            <a:r>
              <a:rPr lang="pt-BR" dirty="0">
                <a:solidFill>
                  <a:schemeClr val="bg1"/>
                </a:solidFill>
                <a:latin typeface="Quantico" panose="020B0604020202020204" charset="0"/>
              </a:rPr>
              <a:t>Mestrando @ PESC/COPPE/UFRJ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487575" y="1788603"/>
            <a:ext cx="816875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+40.000.000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de </a:t>
            </a:r>
            <a:r>
              <a:rPr lang="pt-BR" b="1" dirty="0"/>
              <a:t>usuários</a:t>
            </a:r>
            <a:r>
              <a:rPr lang="pt-BR" dirty="0"/>
              <a:t> segundo relatório disponibilizado pela plataforma em Janeiro de 2020.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13115F-482C-44A0-A327-2E6A98CEF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5888" y="553079"/>
            <a:ext cx="732124" cy="7321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>
            <a:spLocks noGrp="1"/>
          </p:cNvSpPr>
          <p:nvPr>
            <p:ph type="ctrTitle" idx="4294967295"/>
          </p:nvPr>
        </p:nvSpPr>
        <p:spPr>
          <a:xfrm>
            <a:off x="100518" y="1788603"/>
            <a:ext cx="8942864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lt2"/>
                </a:solidFill>
              </a:rPr>
              <a:t>+100.000.000</a:t>
            </a:r>
            <a:endParaRPr sz="9600" dirty="0">
              <a:solidFill>
                <a:schemeClr val="lt2"/>
              </a:solidFill>
            </a:endParaRPr>
          </a:p>
        </p:txBody>
      </p:sp>
      <p:sp>
        <p:nvSpPr>
          <p:cNvPr id="223" name="Google Shape;223;p27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de </a:t>
            </a:r>
            <a:r>
              <a:rPr lang="pt-BR" b="1" dirty="0"/>
              <a:t>repositórios</a:t>
            </a:r>
            <a:r>
              <a:rPr lang="pt-BR" dirty="0"/>
              <a:t> segundo relatório disponibilizado pela plataforma em Janeiro de 2020.</a:t>
            </a:r>
            <a:endParaRPr dirty="0"/>
          </a:p>
        </p:txBody>
      </p:sp>
      <p:sp>
        <p:nvSpPr>
          <p:cNvPr id="224" name="Google Shape;224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6968BC-356A-49D6-B2D9-70CFE91A5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205888" y="553079"/>
            <a:ext cx="732124" cy="73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966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2. </a:t>
            </a:r>
            <a:r>
              <a:rPr lang="pt-BR" b="1" dirty="0"/>
              <a:t>Informações Básicas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88944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ctrTitle" idx="4294967295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2"/>
                </a:solidFill>
              </a:rPr>
              <a:t>BIG CONCEPT</a:t>
            </a:r>
            <a:endParaRPr sz="6000">
              <a:solidFill>
                <a:schemeClr val="lt2"/>
              </a:solidFill>
            </a:endParaRPr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Bring the attention of your audience over a key concept using icons or illustrations</a:t>
            </a:r>
            <a:endParaRPr/>
          </a:p>
        </p:txBody>
      </p:sp>
      <p:grpSp>
        <p:nvGrpSpPr>
          <p:cNvPr id="133" name="Google Shape;133;p19"/>
          <p:cNvGrpSpPr/>
          <p:nvPr/>
        </p:nvGrpSpPr>
        <p:grpSpPr>
          <a:xfrm>
            <a:off x="4969177" y="651616"/>
            <a:ext cx="2394503" cy="2394487"/>
            <a:chOff x="6643075" y="3664250"/>
            <a:chExt cx="407950" cy="407975"/>
          </a:xfrm>
        </p:grpSpPr>
        <p:sp>
          <p:nvSpPr>
            <p:cNvPr id="134" name="Google Shape;134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" name="Google Shape;136;p19"/>
          <p:cNvGrpSpPr/>
          <p:nvPr/>
        </p:nvGrpSpPr>
        <p:grpSpPr>
          <a:xfrm rot="-587459">
            <a:off x="4828848" y="3357972"/>
            <a:ext cx="984473" cy="984417"/>
            <a:chOff x="576250" y="4319400"/>
            <a:chExt cx="442075" cy="442050"/>
          </a:xfrm>
        </p:grpSpPr>
        <p:sp>
          <p:nvSpPr>
            <p:cNvPr id="137" name="Google Shape;137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9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9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9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9"/>
          <p:cNvSpPr/>
          <p:nvPr/>
        </p:nvSpPr>
        <p:spPr>
          <a:xfrm rot="1280228">
            <a:off x="4137279" y="1977773"/>
            <a:ext cx="227539" cy="21739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1983" y="1564751"/>
            <a:ext cx="6880034" cy="338857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16018" y="1552000"/>
            <a:ext cx="5511964" cy="354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843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pt-BR" dirty="0"/>
              <a:t>Repositórios e </a:t>
            </a:r>
            <a:r>
              <a:rPr lang="pt-BR" dirty="0" err="1"/>
              <a:t>branches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92170" y="1425238"/>
            <a:ext cx="5959659" cy="364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3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154" y="1458867"/>
            <a:ext cx="6167592" cy="349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486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4" y="1464773"/>
            <a:ext cx="6167592" cy="34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3282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4" y="1464773"/>
            <a:ext cx="6167592" cy="34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09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ctrTitle" idx="4294967295"/>
          </p:nvPr>
        </p:nvSpPr>
        <p:spPr>
          <a:xfrm>
            <a:off x="3265400" y="1449234"/>
            <a:ext cx="4852800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chemeClr val="accent4"/>
                </a:solidFill>
              </a:rPr>
              <a:t>E aí</a:t>
            </a:r>
            <a:r>
              <a:rPr lang="en" sz="9600" dirty="0">
                <a:solidFill>
                  <a:schemeClr val="accent4"/>
                </a:solidFill>
              </a:rPr>
              <a:t>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4294967295"/>
          </p:nvPr>
        </p:nvSpPr>
        <p:spPr>
          <a:xfrm>
            <a:off x="3265400" y="2548743"/>
            <a:ext cx="4852800" cy="212490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Meu nome é Lincoln </a:t>
            </a:r>
            <a:r>
              <a:rPr lang="pt-BR" sz="1800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 eu trabalho com desenvolvimento de software há cerca de 7 anos. Sou Engenheiro de Software pela UTFPR e Mestrando na área de Engenharia de Dados e Conhecimento pelo PESC da UFRJ.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>
                <a:solidFill>
                  <a:schemeClr val="dk1"/>
                </a:solidFill>
              </a:rPr>
              <a:t>Saiba mais sobre mim em </a:t>
            </a:r>
            <a:r>
              <a:rPr lang="pt-BR" sz="1800" b="1" dirty="0">
                <a:solidFill>
                  <a:schemeClr val="dk1"/>
                </a:solidFill>
              </a:rPr>
              <a:t>tekpixo.github.io</a:t>
            </a:r>
            <a:r>
              <a:rPr lang="pt-BR" sz="1800" dirty="0">
                <a:solidFill>
                  <a:schemeClr val="dk1"/>
                </a:solidFill>
              </a:rPr>
              <a:t>.</a:t>
            </a:r>
            <a:endParaRPr sz="1800" dirty="0">
              <a:solidFill>
                <a:schemeClr val="dk1"/>
              </a:solidFill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/>
          <a:srcRect/>
          <a:stretch/>
        </p:blipFill>
        <p:spPr>
          <a:xfrm>
            <a:off x="1152600" y="1657650"/>
            <a:ext cx="1828200" cy="1828200"/>
          </a:xfrm>
          <a:prstGeom prst="octagon">
            <a:avLst>
              <a:gd name="adj" fmla="val 1143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" name="Google Shape;103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</a:t>
            </a:fld>
            <a:endParaRPr>
              <a:solidFill>
                <a:schemeClr val="accent3"/>
              </a:solidFill>
            </a:endParaRPr>
          </a:p>
        </p:txBody>
      </p:sp>
      <p:cxnSp>
        <p:nvCxnSpPr>
          <p:cNvPr id="104" name="Google Shape;104;p1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Estado dos arquivos no </a:t>
            </a:r>
            <a:r>
              <a:rPr lang="pt-BR" dirty="0" err="1"/>
              <a:t>Git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6DDD4C-DBD9-468B-ACB2-0B711B54C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18" y="1458867"/>
            <a:ext cx="7557264" cy="3506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230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</a:t>
            </a:r>
            <a:r>
              <a:rPr lang="pt-BR" dirty="0" err="1"/>
              <a:t>Commit</a:t>
            </a:r>
            <a:r>
              <a:rPr lang="pt-BR" dirty="0"/>
              <a:t> e </a:t>
            </a:r>
            <a:r>
              <a:rPr lang="pt-BR" dirty="0" err="1"/>
              <a:t>pull</a:t>
            </a:r>
            <a:r>
              <a:rPr lang="pt-BR" dirty="0"/>
              <a:t> </a:t>
            </a:r>
            <a:r>
              <a:rPr lang="pt-BR" dirty="0" err="1"/>
              <a:t>request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4914567-6B84-4B95-A90A-6E43D381A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9" y="1575121"/>
            <a:ext cx="4710442" cy="327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34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5" y="1464773"/>
            <a:ext cx="6167590" cy="3487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1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HANDS ON! Primeiros comandos</a:t>
            </a:r>
            <a:endParaRPr dirty="0"/>
          </a:p>
        </p:txBody>
      </p:sp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85AC897-D9CD-422E-B9EC-FF27A5DB6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88155" y="1464773"/>
            <a:ext cx="6167590" cy="348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09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ATENÇÃO! </a:t>
            </a:r>
            <a:r>
              <a:rPr lang="pt-BR" dirty="0" err="1"/>
              <a:t>Git</a:t>
            </a:r>
            <a:r>
              <a:rPr lang="pt-BR" dirty="0"/>
              <a:t> ignore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3BD58FF-1FA0-498B-A6E0-DD4E8AAD1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950" y="1776236"/>
            <a:ext cx="7620000" cy="2114550"/>
          </a:xfrm>
          <a:prstGeom prst="rect">
            <a:avLst/>
          </a:prstGeom>
        </p:spPr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5D3741B-B7D1-4F96-88FF-4C033B541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67350" y="4208155"/>
            <a:ext cx="3409200" cy="2702700"/>
          </a:xfrm>
        </p:spPr>
        <p:txBody>
          <a:bodyPr/>
          <a:lstStyle/>
          <a:p>
            <a:pPr marL="101600" indent="0" algn="ctr">
              <a:buNone/>
            </a:pPr>
            <a:r>
              <a:rPr lang="pt-BR" sz="3200" b="1" dirty="0"/>
              <a:t>gitignore.io</a:t>
            </a:r>
          </a:p>
        </p:txBody>
      </p:sp>
    </p:spTree>
    <p:extLst>
      <p:ext uri="{BB962C8B-B14F-4D97-AF65-F5344CB8AC3E}">
        <p14:creationId xmlns:p14="http://schemas.microsoft.com/office/powerpoint/2010/main" val="3597236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ATENÇÃO! </a:t>
            </a:r>
            <a:r>
              <a:rPr lang="pt-BR" dirty="0" err="1"/>
              <a:t>Git</a:t>
            </a:r>
            <a:r>
              <a:rPr lang="pt-BR" dirty="0"/>
              <a:t> ignore</a:t>
            </a:r>
            <a:endParaRPr dirty="0"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13BD58FF-1FA0-498B-A6E0-DD4E8AAD1B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44786" y="1575125"/>
            <a:ext cx="4254327" cy="3492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566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2296527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en" dirty="0"/>
              <a:t>3. </a:t>
            </a:r>
            <a:r>
              <a:rPr lang="pt-BR" b="1" dirty="0"/>
              <a:t>Situações complementares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2061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Desfazendo alterações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594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Resolução de conflitos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83214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Colaboração com projetos open </a:t>
            </a:r>
            <a:r>
              <a:rPr lang="pt-BR" dirty="0" err="1"/>
              <a:t>source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361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4759451" y="1575125"/>
            <a:ext cx="3409200" cy="16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169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EDIT IN GOOGLE SLIDES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"Use as Google Slides Theme"</a:t>
            </a:r>
            <a:r>
              <a:rPr lang="en" sz="1200"/>
              <a:t>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You will get a copy of this document on your Google Drive and will be able to edit, add or delete slides.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/>
              <a:t>You have to be signed in to your Google account.</a:t>
            </a:r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2"/>
          </p:nvPr>
        </p:nvSpPr>
        <p:spPr>
          <a:xfrm>
            <a:off x="975250" y="3448725"/>
            <a:ext cx="7193400" cy="621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lt2"/>
                </a:solidFill>
                <a:hlinkClick r:id="rId4"/>
              </a:rPr>
              <a:t>slidescarnival.com/help-use-presentation-template</a:t>
            </a:r>
            <a:endParaRPr sz="1200" b="1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</a:rPr>
              <a:t>This template is free to use under </a:t>
            </a:r>
            <a:r>
              <a:rPr lang="en" sz="1200" u="sng">
                <a:solidFill>
                  <a:schemeClr val="lt2"/>
                </a:solidFill>
                <a:hlinkClick r:id="rId5"/>
              </a:rPr>
              <a:t>Creative Commons Attribution license</a:t>
            </a:r>
            <a:r>
              <a:rPr lang="en" sz="1200">
                <a:solidFill>
                  <a:schemeClr val="l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4. </a:t>
            </a:r>
            <a:r>
              <a:rPr lang="pt-BR" b="1" dirty="0"/>
              <a:t>Informações avançadas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4515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Organizações do GitHub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4147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Comandos avançados</a:t>
            </a:r>
            <a:endParaRPr dirty="0"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5880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GitHub </a:t>
            </a:r>
            <a:r>
              <a:rPr lang="pt-BR" dirty="0" err="1"/>
              <a:t>Pages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983" y="1552000"/>
            <a:ext cx="6880034" cy="34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110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Heroku</a:t>
            </a:r>
            <a:r>
              <a:rPr lang="pt-BR" dirty="0"/>
              <a:t> e </a:t>
            </a:r>
            <a:r>
              <a:rPr lang="pt-BR" dirty="0" err="1"/>
              <a:t>Netlify</a:t>
            </a:r>
            <a:endParaRPr dirty="0"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4C000C-0DE4-45A6-861C-39E33A07C1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131983" y="1552000"/>
            <a:ext cx="6880033" cy="341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494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35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311" name="Google Shape;311;p35"/>
          <p:cNvSpPr txBox="1">
            <a:spLocks noGrp="1"/>
          </p:cNvSpPr>
          <p:nvPr>
            <p:ph type="ctrTitle" idx="4294967295"/>
          </p:nvPr>
        </p:nvSpPr>
        <p:spPr>
          <a:xfrm>
            <a:off x="3180573" y="1613150"/>
            <a:ext cx="5772511" cy="120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dirty="0">
                <a:solidFill>
                  <a:schemeClr val="accent4"/>
                </a:solidFill>
              </a:rPr>
              <a:t>Obrigado</a:t>
            </a:r>
            <a:r>
              <a:rPr lang="en" sz="9600" dirty="0">
                <a:solidFill>
                  <a:schemeClr val="accent4"/>
                </a:solidFill>
              </a:rPr>
              <a:t>!</a:t>
            </a:r>
            <a:endParaRPr sz="9600" dirty="0">
              <a:solidFill>
                <a:schemeClr val="accent4"/>
              </a:solidFill>
            </a:endParaRPr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Alguma dúvida ou feedback</a:t>
            </a:r>
            <a:r>
              <a:rPr lang="en" sz="1800" b="1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?</a:t>
            </a:r>
            <a:endParaRPr sz="1800" b="1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Entre em contato comigo em </a:t>
            </a:r>
            <a:r>
              <a:rPr lang="pt-BR" sz="1800" b="1" dirty="0">
                <a:solidFill>
                  <a:schemeClr val="dk1"/>
                </a:solidFill>
              </a:rPr>
              <a:t>tekpixo.github.io </a:t>
            </a:r>
            <a:r>
              <a:rPr lang="pt-BR" sz="1800" dirty="0">
                <a:solidFill>
                  <a:schemeClr val="dk1"/>
                </a:solidFill>
              </a:rPr>
              <a:t>ou através do e-mail </a:t>
            </a:r>
            <a:r>
              <a:rPr lang="pt-BR" sz="1800" b="1" dirty="0">
                <a:solidFill>
                  <a:schemeClr val="dk1"/>
                </a:solidFill>
              </a:rPr>
              <a:t>costa</a:t>
            </a:r>
            <a:r>
              <a:rPr lang="en" sz="1800" b="1" dirty="0">
                <a:solidFill>
                  <a:schemeClr val="dk1"/>
                </a:solidFill>
              </a:rPr>
              <a:t>@</a:t>
            </a:r>
            <a:r>
              <a:rPr lang="pt-BR" sz="1800" b="1" dirty="0">
                <a:solidFill>
                  <a:schemeClr val="dk1"/>
                </a:solidFill>
              </a:rPr>
              <a:t>cos.ufrj.br.</a:t>
            </a:r>
            <a:endParaRPr sz="1800" b="1" dirty="0">
              <a:solidFill>
                <a:schemeClr val="dk1"/>
              </a:solidFill>
            </a:endParaRPr>
          </a:p>
        </p:txBody>
      </p:sp>
      <p:cxnSp>
        <p:nvCxnSpPr>
          <p:cNvPr id="313" name="Google Shape;313;p35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35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5" name="Google Shape;315;p35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316" name="Google Shape;316;p35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 idx="4294967295"/>
          </p:nvPr>
        </p:nvSpPr>
        <p:spPr>
          <a:xfrm>
            <a:off x="657225" y="567950"/>
            <a:ext cx="4754100" cy="1380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183" name="Google Shape;183;p24"/>
          <p:cNvCxnSpPr>
            <a:stCxn id="184" idx="2"/>
            <a:endCxn id="185" idx="0"/>
          </p:cNvCxnSpPr>
          <p:nvPr/>
        </p:nvCxnSpPr>
        <p:spPr>
          <a:xfrm rot="-5400000" flipH="1">
            <a:off x="50175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6" name="Google Shape;186;p24"/>
          <p:cNvCxnSpPr>
            <a:stCxn id="187" idx="2"/>
            <a:endCxn id="188" idx="0"/>
          </p:cNvCxnSpPr>
          <p:nvPr/>
        </p:nvCxnSpPr>
        <p:spPr>
          <a:xfrm rot="-5400000" flipH="1">
            <a:off x="2716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89" name="Google Shape;189;p24"/>
          <p:cNvCxnSpPr>
            <a:stCxn id="190" idx="0"/>
            <a:endCxn id="187" idx="2"/>
          </p:cNvCxnSpPr>
          <p:nvPr/>
        </p:nvCxnSpPr>
        <p:spPr>
          <a:xfrm rot="-5400000">
            <a:off x="1871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1" name="Google Shape;191;p24"/>
          <p:cNvCxnSpPr>
            <a:stCxn id="185" idx="2"/>
            <a:endCxn id="192" idx="0"/>
          </p:cNvCxnSpPr>
          <p:nvPr/>
        </p:nvCxnSpPr>
        <p:spPr>
          <a:xfrm rot="-5400000" flipH="1">
            <a:off x="62571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3" name="Google Shape;193;p24"/>
          <p:cNvCxnSpPr>
            <a:stCxn id="194" idx="0"/>
            <a:endCxn id="185" idx="2"/>
          </p:cNvCxnSpPr>
          <p:nvPr/>
        </p:nvCxnSpPr>
        <p:spPr>
          <a:xfrm rot="-5400000">
            <a:off x="54118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195" name="Google Shape;195;p24"/>
          <p:cNvCxnSpPr>
            <a:stCxn id="187" idx="0"/>
            <a:endCxn id="184" idx="2"/>
          </p:cNvCxnSpPr>
          <p:nvPr/>
        </p:nvCxnSpPr>
        <p:spPr>
          <a:xfrm rot="-5400000">
            <a:off x="32472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184" name="Google Shape;184;p24"/>
          <p:cNvSpPr txBox="1"/>
          <p:nvPr/>
        </p:nvSpPr>
        <p:spPr>
          <a:xfrm>
            <a:off x="36505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1880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54208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62661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4" name="Google Shape;194;p24"/>
          <p:cNvSpPr txBox="1"/>
          <p:nvPr/>
        </p:nvSpPr>
        <p:spPr>
          <a:xfrm>
            <a:off x="45756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2725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1035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01" name="Google Shape;201;p25"/>
          <p:cNvGraphicFramePr/>
          <p:nvPr/>
        </p:nvGraphicFramePr>
        <p:xfrm>
          <a:off x="975200" y="1869281"/>
          <a:ext cx="7216300" cy="2334900"/>
        </p:xfrm>
        <a:graphic>
          <a:graphicData uri="http://schemas.openxmlformats.org/drawingml/2006/table">
            <a:tbl>
              <a:tblPr>
                <a:noFill/>
                <a:tableStyleId>{52160AF4-3A75-4FA3-8532-D0B9F7CE0918}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7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5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24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16</a:t>
                      </a:r>
                      <a:endParaRPr sz="1800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50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/>
          <p:nvPr/>
        </p:nvSpPr>
        <p:spPr>
          <a:xfrm>
            <a:off x="988126" y="1045925"/>
            <a:ext cx="7340203" cy="349671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47625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>
            <a:spLocks noGrp="1"/>
          </p:cNvSpPr>
          <p:nvPr>
            <p:ph type="title" idx="4294967295"/>
          </p:nvPr>
        </p:nvSpPr>
        <p:spPr>
          <a:xfrm>
            <a:off x="457200" y="455675"/>
            <a:ext cx="10542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2291600" y="1861450"/>
            <a:ext cx="719100" cy="181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10" name="Google Shape;210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lt2"/>
                </a:solidFill>
              </a:rPr>
              <a:t>Find more maps at </a:t>
            </a:r>
            <a:r>
              <a:rPr lang="en" sz="900" u="sng">
                <a:solidFill>
                  <a:schemeClr val="lt2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l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>
              <a:solidFill>
                <a:schemeClr val="lt2"/>
              </a:solidFill>
            </a:endParaRPr>
          </a:p>
        </p:txBody>
      </p:sp>
      <p:sp>
        <p:nvSpPr>
          <p:cNvPr id="212" name="Google Shape;212;p26"/>
          <p:cNvSpPr/>
          <p:nvPr/>
        </p:nvSpPr>
        <p:spPr>
          <a:xfrm>
            <a:off x="1553725" y="214430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3074000" y="355305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3984675" y="1947632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4657475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6549475" y="241937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7110750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8"/>
          <p:cNvSpPr txBox="1">
            <a:spLocks noGrp="1"/>
          </p:cNvSpPr>
          <p:nvPr>
            <p:ph type="ctrTitle" idx="4294967295"/>
          </p:nvPr>
        </p:nvSpPr>
        <p:spPr>
          <a:xfrm>
            <a:off x="975250" y="724200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5"/>
                </a:solidFill>
              </a:rPr>
              <a:t>89,526,124$</a:t>
            </a:r>
            <a:endParaRPr sz="7200">
              <a:solidFill>
                <a:schemeClr val="accent5"/>
              </a:solidFill>
            </a:endParaRPr>
          </a:p>
        </p:txBody>
      </p:sp>
      <p:sp>
        <p:nvSpPr>
          <p:cNvPr id="230" name="Google Shape;230;p28"/>
          <p:cNvSpPr txBox="1">
            <a:spLocks noGrp="1"/>
          </p:cNvSpPr>
          <p:nvPr>
            <p:ph type="subTitle" idx="4294967295"/>
          </p:nvPr>
        </p:nvSpPr>
        <p:spPr>
          <a:xfrm>
            <a:off x="975250" y="1487508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That’s a lot of money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1" name="Google Shape;231;p28"/>
          <p:cNvSpPr txBox="1">
            <a:spLocks noGrp="1"/>
          </p:cNvSpPr>
          <p:nvPr>
            <p:ph type="ctrTitle" idx="4294967295"/>
          </p:nvPr>
        </p:nvSpPr>
        <p:spPr>
          <a:xfrm>
            <a:off x="975250" y="3353093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3"/>
                </a:solidFill>
              </a:rPr>
              <a:t>100%</a:t>
            </a:r>
            <a:endParaRPr sz="7200">
              <a:solidFill>
                <a:schemeClr val="accent3"/>
              </a:solidFill>
            </a:endParaRPr>
          </a:p>
        </p:txBody>
      </p:sp>
      <p:sp>
        <p:nvSpPr>
          <p:cNvPr id="232" name="Google Shape;232;p28"/>
          <p:cNvSpPr txBox="1">
            <a:spLocks noGrp="1"/>
          </p:cNvSpPr>
          <p:nvPr>
            <p:ph type="subTitle" idx="4294967295"/>
          </p:nvPr>
        </p:nvSpPr>
        <p:spPr>
          <a:xfrm>
            <a:off x="975250" y="4116401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Total success!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3" name="Google Shape;233;p28"/>
          <p:cNvSpPr txBox="1">
            <a:spLocks noGrp="1"/>
          </p:cNvSpPr>
          <p:nvPr>
            <p:ph type="ctrTitle" idx="4294967295"/>
          </p:nvPr>
        </p:nvSpPr>
        <p:spPr>
          <a:xfrm>
            <a:off x="975250" y="2038647"/>
            <a:ext cx="71934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4"/>
                </a:solidFill>
              </a:rPr>
              <a:t>185,244</a:t>
            </a:r>
            <a:r>
              <a:rPr lang="en" sz="4800">
                <a:solidFill>
                  <a:schemeClr val="accent4"/>
                </a:solidFill>
              </a:rPr>
              <a:t> users</a:t>
            </a:r>
            <a:endParaRPr sz="4800">
              <a:solidFill>
                <a:schemeClr val="accent4"/>
              </a:solidFill>
            </a:endParaRPr>
          </a:p>
        </p:txBody>
      </p:sp>
      <p:sp>
        <p:nvSpPr>
          <p:cNvPr id="234" name="Google Shape;234;p28"/>
          <p:cNvSpPr txBox="1">
            <a:spLocks noGrp="1"/>
          </p:cNvSpPr>
          <p:nvPr>
            <p:ph type="subTitle" idx="4294967295"/>
          </p:nvPr>
        </p:nvSpPr>
        <p:spPr>
          <a:xfrm>
            <a:off x="975250" y="2801955"/>
            <a:ext cx="71934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And a lot of users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5" name="Google Shape;235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40</a:t>
            </a:fld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41" name="Google Shape;241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242" name="Google Shape;242;p29"/>
          <p:cNvGrpSpPr/>
          <p:nvPr/>
        </p:nvGrpSpPr>
        <p:grpSpPr>
          <a:xfrm>
            <a:off x="5632317" y="2111312"/>
            <a:ext cx="3305700" cy="2859236"/>
            <a:chOff x="5632317" y="1189775"/>
            <a:chExt cx="3305700" cy="3483050"/>
          </a:xfrm>
        </p:grpSpPr>
        <p:sp>
          <p:nvSpPr>
            <p:cNvPr id="243" name="Google Shape;243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3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5" name="Google Shape;245;p29"/>
          <p:cNvGrpSpPr/>
          <p:nvPr/>
        </p:nvGrpSpPr>
        <p:grpSpPr>
          <a:xfrm>
            <a:off x="0" y="2111488"/>
            <a:ext cx="3546900" cy="2859060"/>
            <a:chOff x="0" y="1189989"/>
            <a:chExt cx="3546900" cy="3482836"/>
          </a:xfrm>
        </p:grpSpPr>
        <p:sp>
          <p:nvSpPr>
            <p:cNvPr id="246" name="Google Shape;246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1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47" name="Google Shape;247;p2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  <p:grpSp>
        <p:nvGrpSpPr>
          <p:cNvPr id="248" name="Google Shape;248;p29"/>
          <p:cNvGrpSpPr/>
          <p:nvPr/>
        </p:nvGrpSpPr>
        <p:grpSpPr>
          <a:xfrm>
            <a:off x="2944204" y="2111312"/>
            <a:ext cx="3305700" cy="2859236"/>
            <a:chOff x="2944204" y="1189775"/>
            <a:chExt cx="3305700" cy="3483050"/>
          </a:xfrm>
        </p:grpSpPr>
        <p:sp>
          <p:nvSpPr>
            <p:cNvPr id="249" name="Google Shape;249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2</a:t>
              </a:r>
              <a:endParaRPr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  <p:sp>
          <p:nvSpPr>
            <p:cNvPr id="250" name="Google Shape;250;p2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Titillium Web Light"/>
                  <a:ea typeface="Titillium Web Light"/>
                  <a:cs typeface="Titillium Web Light"/>
                  <a:sym typeface="Titillium Web Light"/>
                </a:rPr>
                <a:t>Lorem ipsum dolor sit amet, consectetur adipiscing elit. Duis sit amet odio vel purus bibendum luctus. Morbi iaculis dapibus tristique.</a:t>
              </a:r>
              <a:endParaRPr sz="1200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7" name="Google Shape;257;p30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260" name="Google Shape;260;p30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62" name="Google Shape;262;p30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  <p:transition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269" name="Google Shape;269;p3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98" y="775700"/>
            <a:ext cx="6026500" cy="34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2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Mobile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75" name="Google Shape;275;p32"/>
          <p:cNvSpPr/>
          <p:nvPr/>
        </p:nvSpPr>
        <p:spPr>
          <a:xfrm>
            <a:off x="465057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76" name="Google Shape;276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277" name="Google Shape;277;p32"/>
          <p:cNvGrpSpPr/>
          <p:nvPr/>
        </p:nvGrpSpPr>
        <p:grpSpPr>
          <a:xfrm>
            <a:off x="4591450" y="373572"/>
            <a:ext cx="2119546" cy="4396359"/>
            <a:chOff x="2547150" y="238125"/>
            <a:chExt cx="2525675" cy="5238750"/>
          </a:xfrm>
        </p:grpSpPr>
        <p:sp>
          <p:nvSpPr>
            <p:cNvPr id="278" name="Google Shape;27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3"/>
          <p:cNvSpPr/>
          <p:nvPr/>
        </p:nvSpPr>
        <p:spPr>
          <a:xfrm>
            <a:off x="444055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87" name="Google Shape;287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88" name="Google Shape;288;p33"/>
          <p:cNvGrpSpPr/>
          <p:nvPr/>
        </p:nvGrpSpPr>
        <p:grpSpPr>
          <a:xfrm>
            <a:off x="4375852" y="465959"/>
            <a:ext cx="2736410" cy="4222433"/>
            <a:chOff x="2112475" y="238125"/>
            <a:chExt cx="3395050" cy="5238750"/>
          </a:xfrm>
        </p:grpSpPr>
        <p:sp>
          <p:nvSpPr>
            <p:cNvPr id="289" name="Google Shape;289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33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Tablet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4"/>
          <p:cNvSpPr/>
          <p:nvPr/>
        </p:nvSpPr>
        <p:spPr>
          <a:xfrm>
            <a:off x="416270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99" name="Google Shape;299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300" name="Google Shape;300;p34"/>
          <p:cNvGrpSpPr/>
          <p:nvPr/>
        </p:nvGrpSpPr>
        <p:grpSpPr>
          <a:xfrm>
            <a:off x="3657849" y="1241129"/>
            <a:ext cx="4542205" cy="2661224"/>
            <a:chOff x="1177450" y="241631"/>
            <a:chExt cx="6173152" cy="3616776"/>
          </a:xfrm>
        </p:grpSpPr>
        <p:sp>
          <p:nvSpPr>
            <p:cNvPr id="301" name="Google Shape;30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508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5" name="Google Shape;305;p34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436900" cy="4396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Desktop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48" name="Google Shape;348;p36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49" name="Google Shape;349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55" name="Google Shape;355;p3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Quantico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Titillium Web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https://www.fontsquirrel.com/fonts/quantico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https://www.fontsquirrel.com/fonts/Titillium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356" name="Google Shape;356;p37"/>
          <p:cNvSpPr txBox="1"/>
          <p:nvPr/>
        </p:nvSpPr>
        <p:spPr>
          <a:xfrm>
            <a:off x="975250" y="4120925"/>
            <a:ext cx="742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2" name="Google Shape;362;p38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363" name="Google Shape;363;p3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7" name="Google Shape;377;p38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378" name="Google Shape;378;p38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8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8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8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" name="Google Shape;383;p38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384" name="Google Shape;384;p3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8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8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9" name="Google Shape;389;p38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8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" name="Google Shape;391;p38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392" name="Google Shape;392;p38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8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8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38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7" name="Google Shape;397;p38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398" name="Google Shape;398;p38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8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8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8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8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8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" name="Google Shape;405;p38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06" name="Google Shape;406;p38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" name="Google Shape;410;p38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8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8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8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4" name="Google Shape;414;p38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15" name="Google Shape;415;p38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38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18" name="Google Shape;418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" name="Google Shape;420;p38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21" name="Google Shape;421;p38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" name="Google Shape;424;p38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25" name="Google Shape;425;p38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" name="Google Shape;432;p38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33" name="Google Shape;433;p3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38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40" name="Google Shape;440;p38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38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5" name="Google Shape;445;p38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46" name="Google Shape;446;p38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38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49" name="Google Shape;449;p38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" name="Google Shape;454;p38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455" name="Google Shape;455;p38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7" name="Google Shape;457;p38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458" name="Google Shape;458;p38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5" name="Google Shape;465;p38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466" name="Google Shape;466;p38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38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472" name="Google Shape;472;p38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0" name="Google Shape;480;p38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481" name="Google Shape;481;p38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" name="Google Shape;485;p38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486" name="Google Shape;486;p38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38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491" name="Google Shape;491;p38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38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496" name="Google Shape;496;p38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8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499" name="Google Shape;499;p38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1" name="Google Shape;501;p38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02" name="Google Shape;502;p38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4" name="Google Shape;504;p38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5" name="Google Shape;505;p38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06" name="Google Shape;506;p3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09" name="Google Shape;509;p38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7" name="Google Shape;517;p38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8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9" name="Google Shape;519;p3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20" name="Google Shape;520;p38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2" name="Google Shape;522;p38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3" name="Google Shape;523;p3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24" name="Google Shape;524;p3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27" name="Google Shape;527;p38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1" name="Google Shape;531;p3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32" name="Google Shape;532;p38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5" name="Google Shape;535;p38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6" name="Google Shape;536;p3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37" name="Google Shape;537;p38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3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44" name="Google Shape;544;p3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8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8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8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3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554" name="Google Shape;554;p3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8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8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3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558" name="Google Shape;558;p38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8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1" name="Google Shape;561;p3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562" name="Google Shape;562;p3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3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568" name="Google Shape;568;p38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8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3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571" name="Google Shape;571;p38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8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8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8" name="Google Shape;578;p3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579" name="Google Shape;579;p38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5" name="Google Shape;585;p3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586" name="Google Shape;586;p38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3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589" name="Google Shape;589;p38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8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8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3" name="Google Shape;593;p38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8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8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8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7" name="Google Shape;597;p3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598" name="Google Shape;598;p38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8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8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8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8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8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8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3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07" name="Google Shape;607;p38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8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9" name="Google Shape;609;p3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10" name="Google Shape;610;p38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8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8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8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8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3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17" name="Google Shape;617;p38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8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8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8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8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8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8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4" name="Google Shape;624;p3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25" name="Google Shape;625;p38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8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8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3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29" name="Google Shape;629;p38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8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8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8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8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36" name="Google Shape;636;p38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8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8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9" name="Google Shape;639;p3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40" name="Google Shape;640;p38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8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8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3" name="Google Shape;643;p38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44" name="Google Shape;644;p3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8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8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8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8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9" name="Google Shape;649;p38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650" name="Google Shape;650;p38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8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8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8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8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8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8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8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8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8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8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8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8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8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8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8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8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8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8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8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8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8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8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8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8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678" name="Google Shape;678;p38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8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8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8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8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8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8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8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8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8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8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8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8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8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8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8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8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8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8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8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8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1" name="Google Shape;701;p38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02" name="Google Shape;702;p38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8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17" name="Google Shape;717;p38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0" name="Google Shape;720;p38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21" name="Google Shape;721;p38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8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28" name="Google Shape;728;p38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8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8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6" name="Google Shape;736;p3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37" name="Google Shape;737;p38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41" name="Google Shape;741;p38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6" name="Google Shape;746;p3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47" name="Google Shape;747;p38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4" name="Google Shape;754;p3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755" name="Google Shape;755;p38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8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8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8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1" name="Google Shape;761;p3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762" name="Google Shape;762;p38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8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8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8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8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8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38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772" name="Google Shape;772;p38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8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8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8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8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8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8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8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8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8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3" name="Google Shape;783;p3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784" name="Google Shape;784;p3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8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8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8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8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9" name="Google Shape;789;p3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790" name="Google Shape;790;p38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8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8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8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8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8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38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798" name="Google Shape;798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38"/>
          <p:cNvGrpSpPr/>
          <p:nvPr/>
        </p:nvGrpSpPr>
        <p:grpSpPr>
          <a:xfrm>
            <a:off x="6359914" y="2509302"/>
            <a:ext cx="1079481" cy="1051467"/>
            <a:chOff x="5916675" y="927975"/>
            <a:chExt cx="516350" cy="502950"/>
          </a:xfrm>
        </p:grpSpPr>
        <p:sp>
          <p:nvSpPr>
            <p:cNvPr id="801" name="Google Shape;801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8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804" name="Google Shape;804;p38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38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38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38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810" name="Google Shape;810;p3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811" name="Google Shape;811;p3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900" b="1"/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dirty="0"/>
              <a:t>1. </a:t>
            </a:r>
            <a:r>
              <a:rPr lang="pt-BR" b="1" dirty="0"/>
              <a:t>Introdução Geral</a:t>
            </a:r>
            <a:endParaRPr dirty="0"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/>
            <a:endParaRPr lang="pt-BR" dirty="0"/>
          </a:p>
        </p:txBody>
      </p:sp>
      <p:grpSp>
        <p:nvGrpSpPr>
          <p:cNvPr id="117" name="Google Shape;117;p17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18" name="Google Shape;118;p17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7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39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2"/>
                </a:solidFill>
                <a:highlight>
                  <a:schemeClr val="dk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 and many more...</a:t>
            </a:r>
            <a:endParaRPr sz="2400">
              <a:solidFill>
                <a:schemeClr val="lt2"/>
              </a:solidFill>
              <a:highlight>
                <a:schemeClr val="dk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817" name="Google Shape;817;p39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>
                <a:solidFill>
                  <a:schemeClr val="accent1"/>
                </a:solidFill>
              </a:rPr>
              <a:t>😉</a:t>
            </a:r>
            <a:endParaRPr sz="7200">
              <a:solidFill>
                <a:schemeClr val="accent1"/>
              </a:solidFill>
            </a:endParaRPr>
          </a:p>
        </p:txBody>
      </p:sp>
      <p:sp>
        <p:nvSpPr>
          <p:cNvPr id="818" name="Google Shape;818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819" name="Google Shape;819;p39"/>
          <p:cNvSpPr txBox="1">
            <a:spLocks noGrp="1"/>
          </p:cNvSpPr>
          <p:nvPr>
            <p:ph type="body" idx="4294967295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40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40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26" name="Google Shape;826;p40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827" name="Google Shape;827;p40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828" name="Google Shape;828;p40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29" name="Google Shape;829;p40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0" name="Google Shape;830;p40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831" name="Google Shape;831;p40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2" name="Google Shape;832;p40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3" name="Google Shape;833;p40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834" name="Google Shape;834;p40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5" name="Google Shape;835;p40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836" name="Google Shape;836;p40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837" name="Google Shape;837;p40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838" name="Google Shape;838;p40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Gerência de Configuração de Software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just">
              <a:buNone/>
            </a:pPr>
            <a:r>
              <a:rPr lang="pt-BR" b="1" dirty="0"/>
              <a:t>Gerência de Configuração de Software</a:t>
            </a:r>
            <a:r>
              <a:rPr lang="pt-BR" dirty="0"/>
              <a:t> (</a:t>
            </a:r>
            <a:r>
              <a:rPr lang="pt-BR" b="1" dirty="0"/>
              <a:t>GCS</a:t>
            </a:r>
            <a:r>
              <a:rPr lang="pt-BR" dirty="0"/>
              <a:t>) é um conjunto de atividades de apoio que permite a absorção ordenada das mudanças inerentes ao desenvolvimento de software, mantendo a integridade e a estabilidade durante a evolução do projeto.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741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Gerência de Configuração de Software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en-US" dirty="0" err="1"/>
              <a:t>Controlar</a:t>
            </a:r>
            <a:r>
              <a:rPr lang="en-US" dirty="0"/>
              <a:t> e </a:t>
            </a:r>
            <a:r>
              <a:rPr lang="en-US" dirty="0" err="1"/>
              <a:t>acompanhar</a:t>
            </a:r>
            <a:r>
              <a:rPr lang="en-US" dirty="0"/>
              <a:t> </a:t>
            </a:r>
            <a:r>
              <a:rPr lang="en-US" dirty="0" err="1"/>
              <a:t>mudanças</a:t>
            </a:r>
            <a:r>
              <a:rPr lang="en-US" dirty="0"/>
              <a:t>;</a:t>
            </a:r>
          </a:p>
          <a:p>
            <a:pPr lvl="0"/>
            <a:r>
              <a:rPr lang="en-US" dirty="0"/>
              <a:t>Registrar a </a:t>
            </a:r>
            <a:r>
              <a:rPr lang="en-US" dirty="0" err="1"/>
              <a:t>evolução</a:t>
            </a:r>
            <a:r>
              <a:rPr lang="en-US" dirty="0"/>
              <a:t> do </a:t>
            </a:r>
            <a:r>
              <a:rPr lang="en-US" dirty="0" err="1"/>
              <a:t>projeto</a:t>
            </a:r>
            <a:r>
              <a:rPr lang="en-US" dirty="0"/>
              <a:t> (</a:t>
            </a:r>
            <a:r>
              <a:rPr lang="en-US" b="1" dirty="0" err="1"/>
              <a:t>Controle</a:t>
            </a:r>
            <a:r>
              <a:rPr lang="en-US" b="1" dirty="0"/>
              <a:t> de </a:t>
            </a:r>
            <a:r>
              <a:rPr lang="en-US" b="1" dirty="0" err="1"/>
              <a:t>Versão</a:t>
            </a:r>
            <a:r>
              <a:rPr lang="en-US" dirty="0"/>
              <a:t>);</a:t>
            </a:r>
          </a:p>
          <a:p>
            <a:pPr lvl="0"/>
            <a:r>
              <a:rPr lang="en-US" dirty="0" err="1"/>
              <a:t>Estabelecer</a:t>
            </a:r>
            <a:r>
              <a:rPr lang="en-US" dirty="0"/>
              <a:t> a </a:t>
            </a:r>
            <a:r>
              <a:rPr lang="en-US" dirty="0" err="1"/>
              <a:t>integridade</a:t>
            </a:r>
            <a:r>
              <a:rPr lang="en-US" dirty="0"/>
              <a:t> do </a:t>
            </a:r>
            <a:r>
              <a:rPr lang="en-US" dirty="0" err="1"/>
              <a:t>sistema</a:t>
            </a:r>
            <a:r>
              <a:rPr lang="en-US" dirty="0"/>
              <a:t>;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Controle de Versão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lvl="0"/>
            <a:r>
              <a:rPr lang="pt-BR" dirty="0"/>
              <a:t>Sistema que registra alterações em um arquivo ou conjunto de arquivos ao longo do tempo.</a:t>
            </a:r>
          </a:p>
          <a:p>
            <a:pPr lvl="0"/>
            <a:endParaRPr lang="pt-BR" dirty="0"/>
          </a:p>
          <a:p>
            <a:pPr lvl="0"/>
            <a:r>
              <a:rPr lang="pt-BR" dirty="0"/>
              <a:t>Diferente do que muitos pensam, não é (ou não deveria ser) um controle exclusivo da área de TI.</a:t>
            </a:r>
            <a:endParaRPr dirty="0"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563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977834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r>
              <a:rPr lang="pt-BR" dirty="0"/>
              <a:t>O Universo </a:t>
            </a:r>
            <a:r>
              <a:rPr lang="pt-BR" dirty="0" err="1"/>
              <a:t>Git</a:t>
            </a:r>
            <a:r>
              <a:rPr lang="pt-BR" dirty="0"/>
              <a:t>: GitHub, </a:t>
            </a:r>
            <a:r>
              <a:rPr lang="pt-BR" dirty="0" err="1"/>
              <a:t>GitLab</a:t>
            </a:r>
            <a:r>
              <a:rPr lang="pt-BR" dirty="0"/>
              <a:t>, </a:t>
            </a:r>
            <a:r>
              <a:rPr lang="pt-BR" dirty="0" err="1"/>
              <a:t>Bitbucket</a:t>
            </a:r>
            <a:r>
              <a:rPr lang="pt-BR" dirty="0"/>
              <a:t>...</a:t>
            </a:r>
          </a:p>
        </p:txBody>
      </p:sp>
      <p:sp>
        <p:nvSpPr>
          <p:cNvPr id="125" name="Google Shape;125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ctr" rtl="0"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 dirty="0"/>
              <a:t>Sistema de controle de versões</a:t>
            </a:r>
            <a:endParaRPr dirty="0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D6CABFE-FCDB-4044-85E9-AC67EBDFBA39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pPr marL="101600" indent="0" algn="ctr">
              <a:buNone/>
            </a:pPr>
            <a:r>
              <a:rPr lang="pt-BR" dirty="0"/>
              <a:t>Plataforma de hospedagem</a:t>
            </a:r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1DD5A6-D906-49E7-9412-CDBB65A17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939690" y="2402581"/>
            <a:ext cx="1481224" cy="148122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E8AFA99-EA98-4B08-9A9D-AB64A891A9B6}"/>
              </a:ext>
            </a:extLst>
          </p:cNvPr>
          <p:cNvSpPr txBox="1"/>
          <p:nvPr/>
        </p:nvSpPr>
        <p:spPr>
          <a:xfrm>
            <a:off x="2066351" y="7446027"/>
            <a:ext cx="96335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4" tooltip="https://commons.wikimedia.org/wiki/File:Git_icon.svg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5" tooltip="https://creativecommons.org/licenses/by-sa/3.0/"/>
              </a:rPr>
              <a:t>CC BY-SA</a:t>
            </a:r>
            <a:endParaRPr lang="pt-BR" sz="9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6462E66-6851-4E2F-9C69-AD588C34A2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097990" y="2041626"/>
            <a:ext cx="732124" cy="73212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9A5C581-4A4F-4D8A-BAC5-08CCFAB99D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097991" y="2815971"/>
            <a:ext cx="732124" cy="67662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A04FF9B-EF9D-42DA-AA74-11FBF82A63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7990" y="3534812"/>
            <a:ext cx="732125" cy="73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89959"/>
      </p:ext>
    </p:extLst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1511</Words>
  <Application>Microsoft Office PowerPoint</Application>
  <PresentationFormat>Apresentação na tela (16:9)</PresentationFormat>
  <Paragraphs>220</Paragraphs>
  <Slides>51</Slides>
  <Notes>51</Notes>
  <HiddenSlides>19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8" baseType="lpstr">
      <vt:lpstr>Arial</vt:lpstr>
      <vt:lpstr>Titillium Web</vt:lpstr>
      <vt:lpstr>Calibri</vt:lpstr>
      <vt:lpstr>Quantico</vt:lpstr>
      <vt:lpstr>Montserrat</vt:lpstr>
      <vt:lpstr>Titillium Web Light</vt:lpstr>
      <vt:lpstr>Juno template</vt:lpstr>
      <vt:lpstr>O Universo Git </vt:lpstr>
      <vt:lpstr>E aí!</vt:lpstr>
      <vt:lpstr>Instructions for use</vt:lpstr>
      <vt:lpstr>Apresentação do PowerPoint</vt:lpstr>
      <vt:lpstr>1. Introdução Geral</vt:lpstr>
      <vt:lpstr>Gerência de Configuração de Software</vt:lpstr>
      <vt:lpstr>Gerência de Configuração de Software</vt:lpstr>
      <vt:lpstr>Controle de Versão</vt:lpstr>
      <vt:lpstr>O Universo Git: GitHub, GitLab, Bitbucket...</vt:lpstr>
      <vt:lpstr>+40.000.000</vt:lpstr>
      <vt:lpstr>+100.000.000</vt:lpstr>
      <vt:lpstr>2. Informações Básicas</vt:lpstr>
      <vt:lpstr>BIG CONCEPT</vt:lpstr>
      <vt:lpstr>Repositórios e branches</vt:lpstr>
      <vt:lpstr>Repositórios e branches</vt:lpstr>
      <vt:lpstr>Repositórios e branches</vt:lpstr>
      <vt:lpstr>HANDS ON! Primeiros comandos</vt:lpstr>
      <vt:lpstr>HANDS ON! Primeiros comandos</vt:lpstr>
      <vt:lpstr>HANDS ON! Primeiros comandos</vt:lpstr>
      <vt:lpstr>Estado dos arquivos no Git</vt:lpstr>
      <vt:lpstr>HANDS ON! Commit e pull request</vt:lpstr>
      <vt:lpstr>HANDS ON! Primeiros comandos</vt:lpstr>
      <vt:lpstr>HANDS ON! Primeiros comandos</vt:lpstr>
      <vt:lpstr>ATENÇÃO! Git ignore</vt:lpstr>
      <vt:lpstr>ATENÇÃO! Git ignore</vt:lpstr>
      <vt:lpstr>     3. Situações complementares</vt:lpstr>
      <vt:lpstr>Desfazendo alterações</vt:lpstr>
      <vt:lpstr>Resolução de conflitos</vt:lpstr>
      <vt:lpstr>Colaboração com projetos open source</vt:lpstr>
      <vt:lpstr>4. Informações avançadas</vt:lpstr>
      <vt:lpstr>Organizações do GitHub</vt:lpstr>
      <vt:lpstr>Comandos avançados</vt:lpstr>
      <vt:lpstr>GitHub Pages</vt:lpstr>
      <vt:lpstr>Heroku e Netlify</vt:lpstr>
      <vt:lpstr>Obrigado!</vt:lpstr>
      <vt:lpstr>Want big impact? Use big image.</vt:lpstr>
      <vt:lpstr>Use diagrams to explain your ideas</vt:lpstr>
      <vt:lpstr>And tables to compare data</vt:lpstr>
      <vt:lpstr>Maps</vt:lpstr>
      <vt:lpstr>89,526,124$</vt:lpstr>
      <vt:lpstr>Our process is easy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Credits</vt:lpstr>
      <vt:lpstr>Presentation design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Lincoln Cst</cp:lastModifiedBy>
  <cp:revision>30</cp:revision>
  <dcterms:modified xsi:type="dcterms:W3CDTF">2020-04-30T17:22:07Z</dcterms:modified>
</cp:coreProperties>
</file>